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366" r:id="rId2"/>
    <p:sldId id="367" r:id="rId3"/>
    <p:sldId id="368" r:id="rId4"/>
    <p:sldId id="369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249" userDrawn="1">
          <p15:clr>
            <a:srgbClr val="A4A3A4"/>
          </p15:clr>
        </p15:guide>
        <p15:guide id="4" pos="5511" userDrawn="1">
          <p15:clr>
            <a:srgbClr val="A4A3A4"/>
          </p15:clr>
        </p15:guide>
        <p15:guide id="5" orient="horz" pos="305" userDrawn="1">
          <p15:clr>
            <a:srgbClr val="A4A3A4"/>
          </p15:clr>
        </p15:guide>
        <p15:guide id="6" pos="68" userDrawn="1">
          <p15:clr>
            <a:srgbClr val="A4A3A4"/>
          </p15:clr>
        </p15:guide>
        <p15:guide id="7" orient="horz" pos="29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B3CCE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主题样式 1 - 强调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702" autoAdjust="0"/>
    <p:restoredTop sz="89408" autoAdjust="0"/>
  </p:normalViewPr>
  <p:slideViewPr>
    <p:cSldViewPr>
      <p:cViewPr varScale="1">
        <p:scale>
          <a:sx n="103" d="100"/>
          <a:sy n="103" d="100"/>
        </p:scale>
        <p:origin x="-845" y="-72"/>
      </p:cViewPr>
      <p:guideLst>
        <p:guide orient="horz" pos="1620"/>
        <p:guide orient="horz" pos="305"/>
        <p:guide orient="horz" pos="2981"/>
        <p:guide pos="2880"/>
        <p:guide pos="249"/>
        <p:guide pos="5511"/>
        <p:guide pos="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056EF4-4BC7-42E9-A5E6-D39E28267362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C0D74-1E69-46D7-828C-6660763A61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872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FA2FE-E7FE-4723-8030-529F5B38FB93}" type="datetimeFigureOut">
              <a:rPr lang="zh-CN" altLang="en-US" smtClean="0"/>
              <a:pPr/>
              <a:t>2023/5/26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E6A218-AA3A-443A-8D59-1E8E954C24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csdn.net/iotisan/article/details/90412873" TargetMode="External"/><Relationship Id="rId2" Type="http://schemas.openxmlformats.org/officeDocument/2006/relationships/hyperlink" Target="https://www.cnblogs.com/liujiabing/p/13692308.html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blog.csdn.net/Mculover666/article/details/104059824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267494"/>
            <a:ext cx="45365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31"/>
          <p:cNvSpPr>
            <a:spLocks noChangeArrowheads="1"/>
          </p:cNvSpPr>
          <p:nvPr/>
        </p:nvSpPr>
        <p:spPr bwMode="auto">
          <a:xfrm>
            <a:off x="0" y="318062"/>
            <a:ext cx="9180512" cy="5016758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合作模式 </a:t>
            </a:r>
            <a:r>
              <a:rPr lang="en-US" altLang="zh-CN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1: 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采购设备：免费使用云平台和手机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客户端（</a:t>
            </a:r>
            <a:r>
              <a:rPr lang="en-US" altLang="zh-CN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和小程序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）；免费对接第三方平台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（按照欧孚推荐的模式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1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                                     云平台用户自己可以更改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和平台名称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altLang="zh-CN" sz="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  <a:r>
              <a:rPr lang="en-US" altLang="zh-CN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2: 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云平台和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web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部署在客户指定服务器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上，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数据不经过欧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孚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部署费用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1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，若订单</a:t>
            </a:r>
            <a:r>
              <a:rPr lang="en-US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&gt;1</a:t>
            </a: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万台免费部署</a:t>
            </a:r>
            <a:r>
              <a:rPr lang="zh-CN" altLang="zh-CN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1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、需要客户提供主机服务器和云数据库。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推荐使用阿里云的服务器和数据库（欧孚平台目前部署在阿里云，其他平台需要更多时间部署）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1.1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主机服务器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)	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万台设备以下：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CPU 2G4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核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+4G RAM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（或以上）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; 2-5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万台设备：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CPU 4G8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核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+8G RAM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（或以上）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ii)  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硬盘：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100G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或以上（做好分盘：系统盘和数据盘）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iii) 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ecs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选择版本为：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windows Server2008 64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位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（或以上版本）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iv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一个域名或者二级域名指向服务器地址，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HTTPS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证书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v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第三方地图运营商（百度、高德和谷歌）开放平台的应用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key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和密钥（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web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地图展示使用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1.2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云数据库：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建议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4G 8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核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+RAM 8G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（或以上）                            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ii) 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云</a:t>
            </a:r>
            <a:r>
              <a:rPr lang="zh-CN" altLang="zh-CN" sz="1000" dirty="0" smtClean="0">
                <a:latin typeface="微软雅黑" pitchFamily="34" charset="-122"/>
                <a:ea typeface="微软雅黑" pitchFamily="34" charset="-122"/>
              </a:rPr>
              <a:t>数据库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rds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版本选择为：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Sqlserver2012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（或以上版本）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、部署后，若只是升级服务器的配置，而不是重新安装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OS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，不需要重新部署。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、部署一年内，免费再次部署和在线技术支持。部署一年后，若需要技术支持，每年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RMB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的客户支持费用。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 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、若是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LoRaWAN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的平台部署（部署费用为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万元）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、如上商务不含移动客户端的版本。若需要移动客户端（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，小程序），请查看下一页。</a:t>
            </a:r>
            <a:endParaRPr lang="en-US" altLang="zh-CN" sz="1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000" b="1" dirty="0" err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LoRaWAN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设备，还需要网络服务器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(NS Server): NS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服务器也可以用户自己搭建（参考本文档第四页）；也可以选择欧孚通信的，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NS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服务器部署费用</a:t>
            </a:r>
            <a:r>
              <a:rPr lang="en-US" altLang="zh-CN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万元</a:t>
            </a:r>
            <a:endParaRPr lang="en-US" altLang="zh-CN" sz="10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altLang="zh-CN" sz="2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合作</a:t>
            </a:r>
            <a:r>
              <a:rPr lang="zh-CN" altLang="en-US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模式</a:t>
            </a:r>
            <a:r>
              <a:rPr lang="en-US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3</a:t>
            </a:r>
            <a:r>
              <a:rPr lang="zh-CN" altLang="en-US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：源代码和相关文档</a:t>
            </a:r>
            <a:r>
              <a:rPr lang="zh-CN" altLang="en-US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转让</a:t>
            </a:r>
            <a:r>
              <a:rPr lang="en-US" altLang="zh-CN" sz="12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费用</a:t>
            </a:r>
            <a:r>
              <a:rPr lang="en-US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30</a:t>
            </a:r>
            <a:r>
              <a:rPr lang="zh-CN" altLang="en-US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1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RMB)</a:t>
            </a:r>
            <a:endParaRPr lang="zh-CN" altLang="zh-CN" sz="12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包括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：云平台（应用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电脑客户端），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手机客户端（</a:t>
            </a:r>
            <a:r>
              <a:rPr lang="en-US" altLang="zh-CN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IOSAPP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，中国大陆安卓</a:t>
            </a:r>
            <a:r>
              <a:rPr lang="en-US" altLang="zh-CN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，海外安卓</a:t>
            </a:r>
            <a:r>
              <a:rPr lang="en-US" altLang="zh-CN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000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微信小程序</a:t>
            </a:r>
            <a:r>
              <a:rPr lang="zh-CN" altLang="en-US" sz="1000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、服务器代码：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</a:t>
            </a:r>
            <a:r>
              <a:rPr lang="en-US" altLang="zh-CN" sz="1000" dirty="0" err="1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)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购买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服务器代码，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赠送电脑客户端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；并提供服务器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API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接口的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文档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                                  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ii)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手机客户端代码打包（安卓和苹果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，微信小程序）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元（若单个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购买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IOS 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、安卓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和微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信小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程序分别为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万元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个</a:t>
            </a:r>
            <a:endParaRPr lang="zh-CN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、购买源代码，提供客户部署指导、在线培训和技术支持服务</a:t>
            </a:r>
            <a:endParaRPr lang="en-US" altLang="zh-CN" sz="1000" dirty="0">
              <a:latin typeface="微软雅黑" pitchFamily="34" charset="-122"/>
              <a:ea typeface="微软雅黑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、交付一年内，免费在线技术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支持。交付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一年后，若需要技术支持，每年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万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RMB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的客户支持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费用。</a:t>
            </a:r>
            <a:endParaRPr lang="en-US" altLang="zh-CN" sz="200" dirty="0" smtClean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altLang="zh-CN" sz="1000" dirty="0">
              <a:latin typeface="微软雅黑" pitchFamily="34" charset="-122"/>
              <a:ea typeface="微软雅黑" pitchFamily="34" charset="-122"/>
              <a:cs typeface="Arial Unicode MS" pitchFamily="34" charset="-122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2413" y="0"/>
            <a:ext cx="1071587" cy="323431"/>
          </a:xfrm>
          <a:prstGeom prst="rect">
            <a:avLst/>
          </a:prstGeom>
        </p:spPr>
      </p:pic>
      <p:sp>
        <p:nvSpPr>
          <p:cNvPr id="6" name="文本框 72"/>
          <p:cNvSpPr txBox="1">
            <a:spLocks noChangeArrowheads="1"/>
          </p:cNvSpPr>
          <p:nvPr/>
        </p:nvSpPr>
        <p:spPr bwMode="auto">
          <a:xfrm>
            <a:off x="-32" y="-18"/>
            <a:ext cx="792961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云平台（应用</a:t>
            </a:r>
            <a:r>
              <a:rPr lang="zh-CN" altLang="en-US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服务器</a:t>
            </a:r>
            <a:r>
              <a:rPr lang="en-US" altLang="zh-CN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电脑客户端）</a:t>
            </a:r>
            <a:r>
              <a:rPr lang="en-US" altLang="zh-CN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, </a:t>
            </a:r>
            <a:r>
              <a:rPr lang="zh-CN" altLang="en-US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手机客户端（</a:t>
            </a:r>
            <a:r>
              <a:rPr lang="en-US" altLang="zh-CN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和安卓</a:t>
            </a:r>
            <a:r>
              <a:rPr lang="en-US" altLang="zh-CN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600" b="1" dirty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，微信小程序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）</a:t>
            </a:r>
            <a:endParaRPr lang="zh-CN" altLang="en-US" sz="1600" b="1" dirty="0">
              <a:solidFill>
                <a:srgbClr val="3E82F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267494"/>
            <a:ext cx="45365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31"/>
          <p:cNvSpPr>
            <a:spLocks noChangeArrowheads="1"/>
          </p:cNvSpPr>
          <p:nvPr/>
        </p:nvSpPr>
        <p:spPr bwMode="auto">
          <a:xfrm>
            <a:off x="0" y="318062"/>
            <a:ext cx="9180512" cy="4703852"/>
          </a:xfrm>
          <a:prstGeom prst="rect">
            <a:avLst/>
          </a:prstGeom>
          <a:noFill/>
          <a:ln w="9525">
            <a:noFill/>
            <a:bevel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zh-CN" altLang="en-US" sz="11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、安卓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1.1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只更换名称和图标，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安装文件发给客户（但不能上传到第三方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应用平台上） 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	        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商务：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原因是：目前第三方平台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上架都需要有相应的著作权（相关内容无法多个取得著作权），需要后台接口数据和推送数据指定相应公司的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地址。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分发到第三方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应用平台上需要相应的后台支持、有相应的著作权和配置第三方消息推送功能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如阿里推送等配置内容复杂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】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1.2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更改名称和图标，并且需要上传到第三方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应用市场，如：华为应用市场，小米应用市场等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		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A)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著作权申请相应的资料：代码更改、图标、名称、包名、使用说明等资料：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服务费用：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5000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B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）需要在我们后台单独部署一个推送服务，以支持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接口调用和数据推送。      服务费用：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C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）需提供客户名义申请的第三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方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地图（百度）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开放平台的应用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key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和密钥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  <a:sym typeface="+mn-ea"/>
              </a:rPr>
              <a:t>地图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  <a:sym typeface="+mn-ea"/>
              </a:rPr>
              <a:t>展示使用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）。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					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若需要欧孚帮助申请（客户提供需要资料）：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D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 需提供客户名义申请的消息推送平台账号（默认推荐使用阿里云消息推送服务）；若需要支持不同手机品牌的有效推送，并且需要在手机品牌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（如华为、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VIVO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OPPO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和小米）开发者账户开通推送服。                              若需要欧孚帮助申请（客户提供需要的资料）：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5000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	       E)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第三方应用市场上架客户，（需要相应的开发者账户）；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        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若委托欧孚上架，每个应用市场收取服务费：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F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）若需要相应的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更改，则视具体更改收取工程费用；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endParaRPr lang="en-US" altLang="zh-CN" sz="4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IPHONE IOS APP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：只能单独部署。目前不需要著作权，需要申请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IOS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账户（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600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年）和极光推送、高德地图账号。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服务费用：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endParaRPr lang="en-US" altLang="zh-CN" sz="4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、小程序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3.1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 临时演示使用：可以按客户要求调整页面授权给指定人员演示使用；但不能修改图标和名称，仅支持短期内使用。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则视具体更改收取工程费用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3.2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   正式发布：后台推送和接口数据要独立部署、可按用户要求定制名称和图标          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A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 需提供小程序平台已认证的开发者账号，用于配置名称、图标、版本管理和服务接口配置、消息推送配置。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服务费用：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5000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B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 需提供腾讯地图已认证开发者账号，新建应用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key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和密钥（小程序默认使用腾讯地图）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	          	                       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若需要欧孚帮助指导，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1000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元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           C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） 若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需要相应的</a:t>
            </a:r>
            <a:r>
              <a:rPr lang="en-US" altLang="zh-CN" sz="1000" dirty="0"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更改先要提供相应的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UI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en-US" sz="1000" dirty="0">
                <a:latin typeface="微软雅黑" pitchFamily="34" charset="-122"/>
                <a:ea typeface="微软雅黑" pitchFamily="34" charset="-122"/>
              </a:rPr>
              <a:t>则视具体更改收取工程费用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。  </a:t>
            </a:r>
            <a:endParaRPr lang="en-US" altLang="zh-CN" sz="10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endParaRPr lang="en-US" altLang="zh-CN" sz="400" dirty="0" smtClean="0">
              <a:latin typeface="微软雅黑" pitchFamily="34" charset="-122"/>
              <a:ea typeface="微软雅黑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、若客户需要做软著，我们提供相应的资料，收取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千元</a:t>
            </a:r>
            <a:r>
              <a:rPr lang="en-US" altLang="zh-CN" sz="1000" dirty="0" smtClean="0"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000" dirty="0" smtClean="0">
                <a:latin typeface="微软雅黑" pitchFamily="34" charset="-122"/>
                <a:ea typeface="微软雅黑" pitchFamily="34" charset="-122"/>
              </a:rPr>
              <a:t>件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72413" y="0"/>
            <a:ext cx="1071587" cy="323431"/>
          </a:xfrm>
          <a:prstGeom prst="rect">
            <a:avLst/>
          </a:prstGeom>
        </p:spPr>
      </p:pic>
      <p:sp>
        <p:nvSpPr>
          <p:cNvPr id="6" name="文本框 72"/>
          <p:cNvSpPr txBox="1">
            <a:spLocks noChangeArrowheads="1"/>
          </p:cNvSpPr>
          <p:nvPr/>
        </p:nvSpPr>
        <p:spPr bwMode="auto">
          <a:xfrm>
            <a:off x="-32" y="-18"/>
            <a:ext cx="792961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  <a:defRPr sz="28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移动客户端（</a:t>
            </a:r>
            <a:r>
              <a:rPr lang="en-US" altLang="zh-CN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 IOS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和安卓</a:t>
            </a:r>
            <a:r>
              <a:rPr lang="en-US" altLang="zh-CN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APP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itchFamily="34" charset="-122"/>
                <a:ea typeface="微软雅黑" pitchFamily="34" charset="-122"/>
              </a:rPr>
              <a:t>，微信小程序）的商务  </a:t>
            </a:r>
            <a:endParaRPr lang="zh-CN" altLang="en-US" sz="1600" b="1" dirty="0">
              <a:solidFill>
                <a:srgbClr val="3E82F7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0" y="267494"/>
            <a:ext cx="4536504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altLang="zh-CN" sz="16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6504" y="2857502"/>
            <a:ext cx="3197496" cy="2285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267494"/>
            <a:ext cx="4536504" cy="309634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31"/>
          <p:cNvSpPr>
            <a:spLocks noChangeArrowheads="1"/>
          </p:cNvSpPr>
          <p:nvPr/>
        </p:nvSpPr>
        <p:spPr bwMode="auto">
          <a:xfrm>
            <a:off x="0" y="285734"/>
            <a:ext cx="9180512" cy="5021888"/>
          </a:xfrm>
          <a:prstGeom prst="rect">
            <a:avLst/>
          </a:prstGeom>
          <a:noFill/>
          <a:ln w="9525">
            <a:noFill/>
            <a:bevel/>
          </a:ln>
        </p:spPr>
        <p:txBody>
          <a:bodyPr wrap="square">
            <a:spAutoFit/>
          </a:bodyPr>
          <a:lstStyle/>
          <a:p>
            <a:pPr marL="285750" indent="-285750">
              <a:spcBef>
                <a:spcPts val="200"/>
              </a:spcBef>
              <a:spcAft>
                <a:spcPts val="200"/>
              </a:spcAft>
              <a:buAutoNum type="romanUcPeriod"/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应用服务器（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 Server)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（欧孚平台目前部署在阿里云，推荐使用阿里云。其他平台需要更多时间部署，部署过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Azure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微软云）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 default use the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Aliyun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Cloud. Also have experience Azure Cloud)</a:t>
            </a:r>
          </a:p>
          <a:p>
            <a:pPr marL="285750" indent="-285750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1.1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应用服务器（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服务器）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 Server) 	      </a:t>
            </a: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&lt;20000 devices (2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万台以下设备）：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CPU 2G 4Core+RAM 4G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（或以上）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 2-5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万台设备：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CPU 4G8Core+RAM 8G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28600" indent="-228600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      ii)  	Hardware Disk (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硬盘）：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100G or Above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或以上（做好分盘：系统盘和数据盘）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iii) 	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ecs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选择版本为：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Windows Server2008 64</a:t>
            </a:r>
            <a:r>
              <a:rPr lang="zh-CN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位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（或以上版本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 Above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iv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一个域名或者二级域名指向服务器地址，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证书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(A domain name or second-level domain name points to the server address, HTTPS certificate</a:t>
            </a:r>
          </a:p>
          <a:p>
            <a:pPr lvl="1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V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第三方地图运营商（百度、高德和谷歌）开放平台的应用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key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和密钥（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web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app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地图展示使用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1.2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云数据库（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Cloud database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）：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CPU 4G 8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Core + RAM 8G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 Above)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ii) Database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（云</a:t>
            </a:r>
            <a:r>
              <a:rPr lang="zh-CN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rds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版本选择为）：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Sqlserver2012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（或以上版本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 Above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II.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设备还需要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NS Server-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Gateway Network Management Server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 服务器 硬件配置：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CPU 4G 8Core+RAM 8G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（或以上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or Above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ii) 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我们采用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Chirpstack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开源构架，需要如下环境软件和应用软件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Linux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server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use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ubuntu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操作系统，会安装如下开源的应用：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MQTT Server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mosquitto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mqtt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用于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服务器接收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网关发布的消息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Redis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server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over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redis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5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）用于配套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mqtt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临时转存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gateway-bridge Gateway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（网关用于配置发布的主题的读写策略）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Network-server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（网络服务器 添加写数据库账号及读写策略）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Chirpstack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-Application-server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（网关应用服务器）</a:t>
            </a:r>
          </a:p>
          <a:p>
            <a:pPr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iii)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Sqlserver2012 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can reuse above 1.2 C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共用如上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的云数据库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zh-CN" sz="5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072413" y="0"/>
            <a:ext cx="1071587" cy="323431"/>
          </a:xfrm>
          <a:prstGeom prst="rect">
            <a:avLst/>
          </a:prstGeom>
        </p:spPr>
      </p:pic>
      <p:sp>
        <p:nvSpPr>
          <p:cNvPr id="12" name="文本框 72"/>
          <p:cNvSpPr txBox="1">
            <a:spLocks noChangeArrowheads="1"/>
          </p:cNvSpPr>
          <p:nvPr/>
        </p:nvSpPr>
        <p:spPr bwMode="auto">
          <a:xfrm>
            <a:off x="-32" y="-18"/>
            <a:ext cx="792961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b="1" dirty="0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欧孚云平台服务器部署配置</a:t>
            </a:r>
            <a:endParaRPr lang="zh-CN" altLang="en-US" sz="1600" b="1" dirty="0">
              <a:solidFill>
                <a:srgbClr val="3E82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72"/>
          <p:cNvSpPr txBox="1">
            <a:spLocks noChangeArrowheads="1"/>
          </p:cNvSpPr>
          <p:nvPr/>
        </p:nvSpPr>
        <p:spPr bwMode="auto">
          <a:xfrm>
            <a:off x="-32" y="-18"/>
            <a:ext cx="792961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1600" b="1" dirty="0" err="1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LoRaWAN</a:t>
            </a:r>
            <a:r>
              <a:rPr lang="en-US" altLang="zh-CN" sz="1600" b="1" dirty="0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网络服务器（</a:t>
            </a:r>
            <a:r>
              <a:rPr lang="en-US" altLang="zh-CN" sz="1600" b="1" dirty="0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NS Server)</a:t>
            </a:r>
            <a:r>
              <a:rPr lang="zh-CN" altLang="en-US" sz="1600" b="1" dirty="0" smtClean="0">
                <a:solidFill>
                  <a:srgbClr val="3E82F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搭建</a:t>
            </a:r>
            <a:endParaRPr lang="zh-CN" altLang="en-US" sz="1600" b="1" dirty="0">
              <a:solidFill>
                <a:srgbClr val="3E82F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504" y="357172"/>
            <a:ext cx="9036496" cy="468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LoRa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网络服务器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搭建通常使用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开源框架搭建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，例如 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Chirpstack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官网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: https://www.chirpstack.io/ 】</a:t>
            </a:r>
          </a:p>
          <a:p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、在操作系统</a:t>
            </a:r>
            <a:r>
              <a:rPr lang="zh-CN" altLang="en-US" sz="1100" b="1" dirty="0">
                <a:latin typeface="微软雅黑" pitchFamily="34" charset="-122"/>
                <a:ea typeface="微软雅黑" pitchFamily="34" charset="-122"/>
              </a:rPr>
              <a:t>上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搭建</a:t>
            </a:r>
            <a:r>
              <a:rPr lang="en-US" altLang="zh-CN" sz="1100" b="1" dirty="0" err="1" smtClean="0">
                <a:latin typeface="微软雅黑" pitchFamily="34" charset="-122"/>
                <a:ea typeface="微软雅黑" pitchFamily="34" charset="-122"/>
              </a:rPr>
              <a:t>LoRa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服务器</a:t>
            </a:r>
            <a:endParaRPr lang="en-US" altLang="zh-CN" sz="1100" b="1" dirty="0" smtClean="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linux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系统搭建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参考资料</a:t>
            </a:r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1100" dirty="0">
                <a:latin typeface="微软雅黑" pitchFamily="34" charset="-122"/>
                <a:ea typeface="微软雅黑" pitchFamily="34" charset="-122"/>
                <a:hlinkClick r:id="rId2"/>
              </a:rPr>
              <a:t>https://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  <a:hlinkClick r:id="rId2"/>
              </a:rPr>
              <a:t>www.cnblogs.com/liujiabing/p/13692308.html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lvl="2"/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  <a:hlinkClick r:id="rId3"/>
              </a:rPr>
              <a:t>https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  <a:hlinkClick r:id="rId3"/>
              </a:rPr>
              <a:t>://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  <a:hlinkClick r:id="rId3"/>
              </a:rPr>
              <a:t>blog.csdn.net/iotisan/article/details/90412873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 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Windows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系统搭建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参考资料</a:t>
            </a:r>
          </a:p>
          <a:p>
            <a:pPr lvl="1"/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  <a:hlinkClick r:id="rId4"/>
              </a:rPr>
              <a:t>https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  <a:hlinkClick r:id="rId4"/>
              </a:rPr>
              <a:t>://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  <a:hlinkClick r:id="rId4"/>
              </a:rPr>
              <a:t>blog.csdn.net/Mculover666/article/details/104059824</a:t>
            </a:r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、搭建时注意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postresqlredis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 mosquito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的部署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以及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gateway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network server(NS) application server(AS)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之间的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关系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.</a:t>
            </a:r>
          </a:p>
          <a:p>
            <a:pPr lvl="1"/>
            <a:endParaRPr lang="zh-CN" altLang="en-US" sz="11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II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、对接</a:t>
            </a:r>
            <a:r>
              <a:rPr lang="en-US" altLang="zh-CN" sz="1100" b="1" dirty="0" err="1" smtClean="0">
                <a:latin typeface="微软雅黑" pitchFamily="34" charset="-122"/>
                <a:ea typeface="微软雅黑" pitchFamily="34" charset="-122"/>
              </a:rPr>
              <a:t>LoraWAN</a:t>
            </a:r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数据</a:t>
            </a:r>
            <a:endParaRPr lang="zh-CN" altLang="en-US" sz="1100" b="1" dirty="0">
              <a:latin typeface="微软雅黑" pitchFamily="34" charset="-122"/>
              <a:ea typeface="微软雅黑" pitchFamily="34" charset="-122"/>
            </a:endParaRPr>
          </a:p>
          <a:p>
            <a:pPr marL="457200" lvl="2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Https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数据对接： 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在自己应用服务器平台上开发一个接收的接口用于接收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marL="457200" lvl="2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Mqtt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数据对接： 接收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Mqtt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数据首先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需添加一个账号密码到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lora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服务器的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mosquitto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配置文件下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11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457200" lvl="2">
              <a:spcBef>
                <a:spcPts val="200"/>
              </a:spcBef>
              <a:spcAft>
                <a:spcPts val="200"/>
              </a:spcAft>
            </a:pP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另需同步在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AS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服务器本地文件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toml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11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application_server.integration.mqtt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配置文件下做配置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</a:p>
          <a:p>
            <a:pPr lvl="1"/>
            <a:endParaRPr lang="en-US" altLang="zh-CN" sz="1100" dirty="0" smtClean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zh-CN" altLang="en-US" sz="1100" b="1" dirty="0" smtClean="0">
                <a:latin typeface="微软雅黑" pitchFamily="34" charset="-122"/>
                <a:ea typeface="微软雅黑" pitchFamily="34" charset="-122"/>
              </a:rPr>
              <a:t>常用功能</a:t>
            </a:r>
            <a:r>
              <a:rPr lang="en-US" altLang="zh-CN" sz="1100" b="1" dirty="0" smtClean="0">
                <a:latin typeface="微软雅黑" pitchFamily="34" charset="-122"/>
                <a:ea typeface="微软雅黑" pitchFamily="34" charset="-122"/>
              </a:rPr>
              <a:t>:</a:t>
            </a:r>
          </a:p>
          <a:p>
            <a:pPr marL="914400" lvl="3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接收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数据：需订阅 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topicapplication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/#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 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user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/#</a:t>
            </a:r>
          </a:p>
          <a:p>
            <a:pPr marL="914400" lvl="3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指令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下发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topic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application/[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ApplicationID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]/device/[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DevEUI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]/event/[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EventType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]</a:t>
            </a:r>
          </a:p>
          <a:p>
            <a:pPr marL="914400" lvl="3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系统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指令下发：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application/[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ApplicationID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]/device/[</a:t>
            </a:r>
            <a:r>
              <a:rPr lang="en-US" altLang="zh-CN" sz="11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DevEUI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]/</a:t>
            </a:r>
            <a:r>
              <a:rPr lang="en-US" altLang="zh-CN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command/down</a:t>
            </a:r>
          </a:p>
          <a:p>
            <a:pPr marL="914400" lvl="3" indent="-171450"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Char char="•"/>
            </a:pPr>
            <a:r>
              <a:rPr lang="zh-CN" altLang="en-US" sz="11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帮助</a:t>
            </a: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文档</a:t>
            </a:r>
            <a:r>
              <a:rPr lang="en-US" altLang="zh-CN" sz="1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https://www.chirpstack.io/application-server/integrations/mqtt/</a:t>
            </a:r>
          </a:p>
          <a:p>
            <a:pPr lvl="1"/>
            <a:endParaRPr lang="en-US" altLang="zh-CN" sz="1100" dirty="0">
              <a:latin typeface="微软雅黑" pitchFamily="34" charset="-122"/>
              <a:ea typeface="微软雅黑" pitchFamily="34" charset="-122"/>
            </a:endParaRPr>
          </a:p>
          <a:p>
            <a:pPr lvl="1"/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sz="1100" dirty="0" smtClean="0">
                <a:latin typeface="微软雅黑" pitchFamily="34" charset="-122"/>
                <a:ea typeface="微软雅黑" pitchFamily="34" charset="-122"/>
              </a:rPr>
              <a:t>若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您现有开发平台中已集成应用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amqp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100" dirty="0" err="1">
                <a:latin typeface="微软雅黑" pitchFamily="34" charset="-122"/>
                <a:ea typeface="微软雅黑" pitchFamily="34" charset="-122"/>
              </a:rPr>
              <a:t>aws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en-US" altLang="zh-CN" sz="1100" dirty="0">
                <a:latin typeface="微软雅黑" pitchFamily="34" charset="-122"/>
                <a:ea typeface="微软雅黑" pitchFamily="34" charset="-122"/>
              </a:rPr>
              <a:t>Azure Service-Bus integration</a:t>
            </a:r>
            <a:r>
              <a:rPr lang="zh-CN" altLang="en-US" sz="1100" dirty="0">
                <a:latin typeface="微软雅黑" pitchFamily="34" charset="-122"/>
                <a:ea typeface="微软雅黑" pitchFamily="34" charset="-122"/>
              </a:rPr>
              <a:t>等都可做兼容操作</a:t>
            </a:r>
            <a:r>
              <a:rPr lang="en-US" altLang="zh-CN" sz="1100" dirty="0" smtClean="0">
                <a:latin typeface="微软雅黑" pitchFamily="34" charset="-122"/>
                <a:ea typeface="微软雅黑" pitchFamily="34" charset="-122"/>
              </a:rPr>
              <a:t>.</a:t>
            </a:r>
            <a:endParaRPr lang="zh-CN" alt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12753</TotalTime>
  <Words>454</Words>
  <Application>Microsoft Office PowerPoint</Application>
  <PresentationFormat>全屏显示(16:9)</PresentationFormat>
  <Paragraphs>99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幻灯片 1</vt:lpstr>
      <vt:lpstr>幻灯片 2</vt:lpstr>
      <vt:lpstr>幻灯片 3</vt:lpstr>
      <vt:lpstr>幻灯片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asus-pc</dc:creator>
  <cp:lastModifiedBy>Jack Yu</cp:lastModifiedBy>
  <cp:revision>452</cp:revision>
  <dcterms:created xsi:type="dcterms:W3CDTF">2015-10-11T09:57:55Z</dcterms:created>
  <dcterms:modified xsi:type="dcterms:W3CDTF">2023-05-26T08:10:07Z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1476336422</vt:lpwstr>
  </property>
</Properties>
</file>